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04FB2-D9D5-47D2-B5BC-442AB9AAB03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7B841-1FC9-4FFA-94E4-AED3C357D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90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49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3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77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2348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48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52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5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5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75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9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6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8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97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33537D9-86F9-42E9-B356-90B78787C2B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4F6F-606E-491C-A4AE-0F022BED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0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4469" y="1179456"/>
            <a:ext cx="4074104" cy="5192708"/>
          </a:xfrm>
        </p:spPr>
        <p:txBody>
          <a:bodyPr/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دوره های ورود به حرفه صلاحیت اجرا رشته های </a:t>
            </a:r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عمران و معماری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*دوره های ورود به حرفه اجرا، 84 ساعت می باشد که معادل 7 دوره است. 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*برای اطلاع از نحوه برگزاری کلاس ها و اطلاع از برنامه زمان بندی دانشگاه ها باید به پورتال آموزش مراجعه نمایید.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*لازم به ذکر است گذراندن کلیه ی دوره های جدول فوق برای گرفتن پروانه ی اجرا اجباری می باشد.</a:t>
            </a:r>
            <a:endParaRPr lang="en-US" sz="1800" b="1" dirty="0"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105702"/>
              </p:ext>
            </p:extLst>
          </p:nvPr>
        </p:nvGraphicFramePr>
        <p:xfrm>
          <a:off x="491461" y="1419113"/>
          <a:ext cx="6664713" cy="49530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714764125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صلاحیت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86641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آشنایی با شرح و ظایف پیمانکار/مسائل اولیه کارگاهی و نکات اجرایی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91492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نکات اجرایی در تخریب بناهای فرسوده /نکات اجرایی پی های سطحی و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6260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اجرایی سازه های فولادی (1)نکات اجرایی سازه های بتن مسلح (1)1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مصالح ساختمانی و استانداردهای مربوطه نکات اجرایی سازه مصالح بنایی ، دیوار چینی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7450"/>
                  </a:ext>
                </a:extLst>
              </a:tr>
              <a:tr h="382389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اجرایی تاسیسات برقی ساختمان (1)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38506"/>
                  </a:ext>
                </a:extLst>
              </a:tr>
              <a:tr h="209689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6-811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نکات اجرایی تأسیسات مکانیکی ساختمان (1)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697991"/>
                  </a:ext>
                </a:extLst>
              </a:tr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7-811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ورود به حرفه 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مبانی سلامت، ایمنی و محیط زیست</a:t>
                      </a:r>
                      <a:r>
                        <a:rPr lang="en-US" sz="1800" b="1" dirty="0">
                          <a:cs typeface="B Nazanin" panose="00000400000000000000" pitchFamily="2" charset="-78"/>
                        </a:rPr>
                        <a:t>(HSE)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871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323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0999" y="569843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شهرسازی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و 2 به 1 صلاحیت نظارت و طراحی</a:t>
            </a:r>
            <a:br>
              <a:rPr lang="fa-IR" sz="1400" dirty="0">
                <a:cs typeface="B Titr" panose="00000700000000000000" pitchFamily="2" charset="-78"/>
              </a:rPr>
            </a:br>
            <a:br>
              <a:rPr lang="fa-IR" sz="1800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به2 صلاحیت نظارت و طراحی رشته شهرسازی باید از دوره های فوق 1 دوره گذرانیده شود. 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2 به 1 صلاحیت نظارت و طراحی رشته شهرسازی باید از دوره های فوق2دوره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 در صورتیکه اعتبار سه ساله دوره ها به پایان نرسیده باشد، با یکبار گذرانیدن دوره ها ، می توان از آنها برای ارتقا هر دو صالحیت طراحی و نظارت استفاده نمود. </a:t>
            </a:r>
            <a:b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endParaRPr lang="en-US" sz="2000" b="1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171433"/>
              </p:ext>
            </p:extLst>
          </p:nvPr>
        </p:nvGraphicFramePr>
        <p:xfrm>
          <a:off x="822098" y="1419111"/>
          <a:ext cx="5273902" cy="35766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تفکیک اراضی شهری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613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انطباق شهری ساختمان ها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83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انطباق کاربران اراضی شهری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610055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آماده سازی اراضی شهری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40835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بازسازی و بهسازی بافت های فرسوده شهری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433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18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مکانیک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sz="1400" dirty="0">
                <a:cs typeface="B Titr" panose="00000700000000000000" pitchFamily="2" charset="-78"/>
              </a:rPr>
            </a:br>
            <a:r>
              <a:rPr lang="fa-IR" sz="1400" dirty="0">
                <a:cs typeface="B Traffic" panose="00000400000000000000" pitchFamily="2" charset="-78"/>
              </a:rPr>
              <a:t>*</a:t>
            </a:r>
            <a:r>
              <a:rPr lang="fa-IR" sz="2000" b="1" dirty="0">
                <a:cs typeface="B Traffic" panose="00000400000000000000" pitchFamily="2" charset="-78"/>
              </a:rPr>
              <a:t>جهت ارتقاء پایه 3 به 2 صلاحیت نظارت و طراحی رشته مکانیک باید از دوره های فوق 3دوره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</a:t>
            </a:r>
            <a:b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endParaRPr lang="en-US" sz="2000" b="1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988207"/>
              </p:ext>
            </p:extLst>
          </p:nvPr>
        </p:nvGraphicFramePr>
        <p:xfrm>
          <a:off x="822098" y="1419111"/>
          <a:ext cx="5273902" cy="42467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تاسیسات گرمایی، سرمایی، تعویض هوا و تهویه مطبوع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613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تاسیسات بهداشتی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83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تاسیسات لوله کشی گاز ساختمان ها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610055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تدابیر لازم در صرفه جویی در مصرف انرژی در ساختمان ها(1)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40835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عایق بندی صوتی و حرارتی سیستم های اطفای حریق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433266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چیلر و برج های خنک کن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325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763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مکانیک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sz="1400" dirty="0">
                <a:cs typeface="B Titr" panose="00000700000000000000" pitchFamily="2" charset="-78"/>
              </a:rPr>
            </a:br>
            <a:r>
              <a:rPr lang="fa-IR" sz="1400" dirty="0">
                <a:cs typeface="B Traffic" panose="00000400000000000000" pitchFamily="2" charset="-78"/>
              </a:rPr>
              <a:t>*</a:t>
            </a:r>
            <a:r>
              <a:rPr lang="fa-IR" sz="2000" b="1" dirty="0">
                <a:cs typeface="B Traffic" panose="00000400000000000000" pitchFamily="2" charset="-78"/>
              </a:rPr>
              <a:t>جهت ارتقاء پایه 2 به 1 صلاحیت نظارت و طراحی رشته مکانیک باید از دوره های فوق 4دوره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</a:t>
            </a:r>
            <a:br>
              <a:rPr lang="fa-IR" sz="2000" b="1" dirty="0">
                <a:solidFill>
                  <a:srgbClr val="FF0000"/>
                </a:solidFill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791050"/>
              </p:ext>
            </p:extLst>
          </p:nvPr>
        </p:nvGraphicFramePr>
        <p:xfrm>
          <a:off x="822098" y="1419111"/>
          <a:ext cx="5273902" cy="44595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تدابیر لازم در صرفه جویی در مصرف انرژی در ساختمان ها(2)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689352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عایق بند صوتی و حرارتی سیستم های اطفای حریق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543592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419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چیلر و برج های خنک کن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703954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420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کنترل هوشمند تاسیسات مکانیکی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408354"/>
                  </a:ext>
                </a:extLst>
              </a:tr>
              <a:tr h="70490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421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تاسیسات مکانیکی ساختمان های بلند مرتبه و تفاوت آنها با ساختمان های معمولی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433266"/>
                  </a:ext>
                </a:extLst>
              </a:tr>
              <a:tr h="57320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422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تهویه گرم و سرد با هوا و تاسیسات بهداشتی در فضاهای پرجمعیت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325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543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برق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sz="1400" dirty="0">
                <a:cs typeface="B Titr" panose="00000700000000000000" pitchFamily="2" charset="-78"/>
              </a:rPr>
            </a:br>
            <a:r>
              <a:rPr lang="fa-IR" sz="1400" b="1" dirty="0">
                <a:cs typeface="B Traffic" panose="00000400000000000000" pitchFamily="2" charset="-78"/>
              </a:rPr>
              <a:t>*</a:t>
            </a:r>
            <a:r>
              <a:rPr lang="fa-IR" sz="2000" b="1" dirty="0">
                <a:cs typeface="B Traffic" panose="00000400000000000000" pitchFamily="2" charset="-78"/>
              </a:rPr>
              <a:t>جهت ارتقاء پایه 3 به 2 صلاحیت نظارت و طراحی رشته برق باید از دوره های فوق 1دوره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</a:t>
            </a:r>
            <a:br>
              <a:rPr lang="fa-IR" sz="2000" b="1" dirty="0">
                <a:solidFill>
                  <a:srgbClr val="FF0000"/>
                </a:solidFill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89233"/>
              </p:ext>
            </p:extLst>
          </p:nvPr>
        </p:nvGraphicFramePr>
        <p:xfrm>
          <a:off x="822098" y="1419111"/>
          <a:ext cx="5273902" cy="3066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آسانسور و پله برقی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613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جریان ضعیف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83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بهینه سازی و صرفه جویی مصرف انرژی الکتریکی ساختمان ها(1)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610055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ساختمان های هوشمند (1)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40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978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برق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sz="1400" dirty="0">
                <a:cs typeface="B Titr" panose="00000700000000000000" pitchFamily="2" charset="-78"/>
              </a:rPr>
            </a:br>
            <a:r>
              <a:rPr lang="fa-IR" sz="1400" dirty="0">
                <a:cs typeface="B Traffic" panose="00000400000000000000" pitchFamily="2" charset="-78"/>
              </a:rPr>
              <a:t>*</a:t>
            </a:r>
            <a:r>
              <a:rPr lang="fa-IR" sz="2000" b="1" dirty="0">
                <a:cs typeface="B Traffic" panose="00000400000000000000" pitchFamily="2" charset="-78"/>
              </a:rPr>
              <a:t>جهت ارتقاء پایه 2 به 1 صلاحیت نظارت و طراحی رشته برق باید از دوره های فوق 2دوره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نمود.</a:t>
            </a:r>
            <a:br>
              <a:rPr lang="fa-IR" sz="2000" b="1" dirty="0">
                <a:solidFill>
                  <a:srgbClr val="FF0000"/>
                </a:solidFill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021268"/>
              </p:ext>
            </p:extLst>
          </p:nvPr>
        </p:nvGraphicFramePr>
        <p:xfrm>
          <a:off x="822098" y="1419111"/>
          <a:ext cx="5273902" cy="25007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ساختمان های هوشمند (2)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613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بهینه سازی و صرفه جویی مصرف انرژی الکتریکی ساختمان ها(2)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83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517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تاسیسات برقی ساختمان های بلند مرتبه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170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نقشه برداری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نظارت و طراحی</a:t>
            </a:r>
            <a:br>
              <a:rPr lang="fa-IR" sz="1800" dirty="0">
                <a:cs typeface="B Titr" panose="00000700000000000000" pitchFamily="2" charset="-78"/>
              </a:rPr>
            </a:br>
            <a:br>
              <a:rPr lang="fa-IR" sz="2000" dirty="0">
                <a:cs typeface="B Traffic" panose="00000400000000000000" pitchFamily="2" charset="-78"/>
              </a:rPr>
            </a:br>
            <a:r>
              <a:rPr lang="fa-IR" sz="1800" b="1" dirty="0">
                <a:cs typeface="B Traffic" panose="00000400000000000000" pitchFamily="2" charset="-78"/>
              </a:rPr>
              <a:t>*جهت ارتقاء پایه 2 به 1 صلاحیت نظارت و طراحی رشته نقشه برداری باید از دوره های فوق 1 دوره گذرانیده شود. </a:t>
            </a:r>
            <a:br>
              <a:rPr lang="fa-IR" sz="1800" b="1" dirty="0">
                <a:cs typeface="B Traffic" panose="00000400000000000000" pitchFamily="2" charset="-78"/>
              </a:rPr>
            </a:br>
            <a:br>
              <a:rPr lang="fa-IR" sz="1800" b="1" dirty="0">
                <a:cs typeface="B Traffic" panose="00000400000000000000" pitchFamily="2" charset="-78"/>
              </a:rPr>
            </a:br>
            <a:r>
              <a:rPr lang="fa-IR" sz="18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نکته1 : جهت ارتقا 3 به 2 طراحی و نظارت نقشه برداری نیاز به گذرانیدن دوره نمی باشد. </a:t>
            </a:r>
            <a:br>
              <a:rPr lang="fa-IR" sz="18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r>
              <a:rPr lang="fa-IR" sz="18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نکته2 : در صورتیکه اعتبار سه ساله دوره ها به پایان نرسیده باشد، با یکبار گذرانیدن دوره ها ، می توان از آنها برای ارتقا هر دو صالحیت طراحی و نظارت استفاده نمود.</a:t>
            </a:r>
            <a:b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endParaRPr lang="en-US" sz="2000" b="1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529774"/>
              </p:ext>
            </p:extLst>
          </p:nvPr>
        </p:nvGraphicFramePr>
        <p:xfrm>
          <a:off x="822098" y="1419111"/>
          <a:ext cx="5273902" cy="25007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53836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2381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611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تهیه نقشه های مسطحاتی و رقومی عملیات خاکی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613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612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تطبیق زمین با اسناد مالکیت و پیاده کردن زمین و عناصر ساختمانی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83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613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محاسبات و ترسیمات کامپیوتری و نرم افزارهای تخصصی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514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3409" y="1139687"/>
            <a:ext cx="4445164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نظارت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raffic" panose="000004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 2 صلاحیت نظارت رشته عمران باید از دوره های فوق 2 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br>
              <a:rPr lang="fa-IR" sz="2000" b="1" dirty="0">
                <a:cs typeface="B Traffic" panose="00000400000000000000" pitchFamily="2" charset="-78"/>
              </a:rPr>
            </a:br>
            <a:endParaRPr lang="en-US" sz="1800" b="1" dirty="0"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175024"/>
              </p:ext>
            </p:extLst>
          </p:nvPr>
        </p:nvGraphicFramePr>
        <p:xfrm>
          <a:off x="822098" y="1419113"/>
          <a:ext cx="5273902" cy="3947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8664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cs typeface="B Nazanin" panose="00000400000000000000" pitchFamily="2" charset="-78"/>
                        </a:rPr>
                        <a:t>مبانی گودبرداری، ژئوتکنیک و سازه های نگهبان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91492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cs typeface="B Nazanin" panose="00000400000000000000" pitchFamily="2" charset="-78"/>
                        </a:rPr>
                        <a:t>اصول حرفه ای، خدمات مهندسی، مدیریت، ایمنی و کیفیت ساخت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6260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cs typeface="B Nazanin" panose="00000400000000000000" pitchFamily="2" charset="-78"/>
                        </a:rPr>
                        <a:t>قالب بندی و قالب برداری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cs typeface="B Nazanin" panose="00000400000000000000" pitchFamily="2" charset="-78"/>
                        </a:rPr>
                        <a:t>مصالح و فناوری های نوین ساخت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7450"/>
                  </a:ext>
                </a:extLst>
              </a:tr>
              <a:tr h="382389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cs typeface="B Nazanin" panose="00000400000000000000" pitchFamily="2" charset="-78"/>
                        </a:rPr>
                        <a:t>آشنائی با مبانی پدافند غیر عامل</a:t>
                      </a:r>
                      <a:r>
                        <a:rPr lang="fa-IR" b="1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(الزامی)</a:t>
                      </a:r>
                      <a:endParaRPr lang="en-US" sz="1800" b="1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38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4" y="1139687"/>
            <a:ext cx="4352399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نظارت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2 به 1 صلاحیت نظارت رشته عمران باید از دوره های فوق 3 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br>
              <a:rPr lang="fa-IR" sz="2000" b="1" dirty="0">
                <a:cs typeface="B Traffic" panose="00000400000000000000" pitchFamily="2" charset="-78"/>
              </a:rPr>
            </a:br>
            <a:endParaRPr lang="en-US" sz="1800" b="1" dirty="0"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431963"/>
              </p:ext>
            </p:extLst>
          </p:nvPr>
        </p:nvGraphicFramePr>
        <p:xfrm>
          <a:off x="822098" y="1419113"/>
          <a:ext cx="5273902" cy="35648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8664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بتن های ویژه و روش های خاص بتن ریزی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91492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تعمیر، مرمت و تقویت سازه ها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66260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تولید صنعتی ساختمان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319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اجرا و کنترل اتصلالت در سازه های فولادی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7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49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محاسبات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 2 صلاحیت محاسبات رشته عمران باید از دوره های فوق 3 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br>
              <a:rPr lang="fa-IR" sz="2000" b="1" dirty="0">
                <a:cs typeface="B Traffic" panose="00000400000000000000" pitchFamily="2" charset="-78"/>
              </a:rPr>
            </a:br>
            <a:endParaRPr lang="en-US" sz="1800" b="1" dirty="0"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383305"/>
              </p:ext>
            </p:extLst>
          </p:nvPr>
        </p:nvGraphicFramePr>
        <p:xfrm>
          <a:off x="822098" y="1419113"/>
          <a:ext cx="5273902" cy="4584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78664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320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ضوابط طراحی ساختمان های با مصالح بنائی و مقاوم سازی آن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16243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بهسازی خاک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1081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مبانی مدل سازی و طراحی رایانه ای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424069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طراحی اتصالات در سازه های فولادی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7450"/>
                  </a:ext>
                </a:extLst>
              </a:tr>
              <a:tr h="424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مقاوم فلزی و بتنی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334182"/>
                  </a:ext>
                </a:extLst>
              </a:tr>
              <a:tr h="397565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پدافند غیرعامل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888712"/>
                  </a:ext>
                </a:extLst>
              </a:tr>
              <a:tr h="42407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تحلیل دینامیکی در اثر باد و زلزله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202732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333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ویرایش چهارم آیین نامه طراحی ساختمان ها در برابر زلزله برای ساختمان های متداول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926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1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4" y="1139687"/>
            <a:ext cx="4352399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محاسبات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2 به 1 صلاحیت محاسبات رشته عمران باید از دوره های فوق 4 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br>
              <a:rPr lang="fa-IR" sz="2000" b="1" dirty="0"/>
            </a:br>
            <a:endParaRPr lang="en-US" sz="1800" b="1" dirty="0">
              <a:cs typeface="B Titr" panose="000007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207043"/>
              </p:ext>
            </p:extLst>
          </p:nvPr>
        </p:nvGraphicFramePr>
        <p:xfrm>
          <a:off x="822098" y="1419113"/>
          <a:ext cx="5273902" cy="4438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323658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60051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ویژه جذب انرژی در سازه های فولادی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595756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طراحی لرزه ای ساختمان های فولادی به روش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LRFD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3354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329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مقاوم بتن آرمه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47707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330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مقاوم سازی و سازه های فولادی بتنی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7450"/>
                  </a:ext>
                </a:extLst>
              </a:tr>
              <a:tr h="503583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331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شالوده های عمیق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566936"/>
                  </a:ext>
                </a:extLst>
              </a:tr>
              <a:tr h="543339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332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سیستم های سازه ای ساختمان های بلند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189828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334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ویرایش چهارم آیین نامه طراحی ساختمان ها در برابر زلزله برای ساختمان های بلند مرتبه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526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2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718313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معماری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sz="4000" dirty="0">
                <a:cs typeface="B Titr" panose="00000700000000000000" pitchFamily="2" charset="-78"/>
              </a:rPr>
            </a:br>
            <a:r>
              <a:rPr lang="fa-IR" sz="1800" b="1" dirty="0">
                <a:cs typeface="B Traffic" panose="00000400000000000000" pitchFamily="2" charset="-78"/>
              </a:rPr>
              <a:t>*جهت ارتقاء پایه 3 به 2 صلاحیت نظارت و طراحی رشته معماری باید 3دوره فوق گذرانیده شود. 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16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 در صورتیکه اعتبار سه ساله دوره ها به پایان نرسیده باشد، با یکبار گذرانیدن دوره ها ، می توان از آنها برای ارتقا هر دو صلاحیت طراحی و نظارت استفاده نمود</a:t>
            </a:r>
            <a:r>
              <a:rPr lang="fa-IR" sz="1000" b="1" dirty="0">
                <a:solidFill>
                  <a:srgbClr val="FF0000"/>
                </a:solidFill>
                <a:cs typeface="B Traffic" panose="00000400000000000000" pitchFamily="2" charset="-78"/>
              </a:rPr>
              <a:t>.</a:t>
            </a:r>
            <a:br>
              <a:rPr lang="fa-IR" sz="1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br>
              <a:rPr lang="fa-IR" sz="1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r>
              <a:rPr lang="fa-IR" sz="16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16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16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br>
              <a:rPr lang="fa-IR" sz="1600" b="1" dirty="0">
                <a:solidFill>
                  <a:srgbClr val="FF0000"/>
                </a:solidFill>
              </a:rPr>
            </a:br>
            <a:endParaRPr lang="en-US" sz="18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152254"/>
              </p:ext>
            </p:extLst>
          </p:nvPr>
        </p:nvGraphicFramePr>
        <p:xfrm>
          <a:off x="822098" y="1419111"/>
          <a:ext cx="5273902" cy="2676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15600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893833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بکارگیری استانداردها، مقررات ملی، راهنماهای طراحی در معماری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72730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معماری پایدار و روش های صرفه جوئی انرژی در ساختمان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مصالح و فناوری های نوین در صنعت ساختمان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22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0999" y="525538"/>
            <a:ext cx="4378903" cy="6100549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معماری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نظارت و طراحی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 2 صلاحیت نظارت و طراحی رشته معماری باید 3دوره فوق گذرانیده شود. 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 در صورتیکه اعتبار سه ساله دوره ها به پایان نرسیده باشد، با یکبار گذرانیدن دوره ها ، می توان از آنها برای ارتقا هر دو صلاحیت طراحی و نظارت استفاده نمود</a:t>
            </a:r>
            <a:r>
              <a:rPr lang="fa-IR" sz="1000" b="1" dirty="0">
                <a:solidFill>
                  <a:srgbClr val="FF0000"/>
                </a:solidFill>
                <a:cs typeface="B Traffic" panose="00000400000000000000" pitchFamily="2" charset="-78"/>
              </a:rPr>
              <a:t>.</a:t>
            </a:r>
            <a:b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b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</a:br>
            <a:r>
              <a:rPr lang="fa-IR" sz="1800" b="1" dirty="0">
                <a:solidFill>
                  <a:srgbClr val="FF0000"/>
                </a:solidFill>
                <a:cs typeface="B Traffic" panose="00000400000000000000" pitchFamily="2" charset="-78"/>
              </a:rPr>
              <a:t>نکنه: درصورت درج صلاحیت اجرا در پروانه اشتغال، گذراندن دوره </a:t>
            </a:r>
            <a:r>
              <a:rPr lang="en-US" sz="1800" b="1" dirty="0">
                <a:solidFill>
                  <a:srgbClr val="FF0000"/>
                </a:solidFill>
                <a:cs typeface="B Traffic" panose="00000400000000000000" pitchFamily="2" charset="-78"/>
              </a:rPr>
              <a:t>HSE</a:t>
            </a:r>
            <a:r>
              <a:rPr lang="fa-IR" sz="1800" b="1" dirty="0">
                <a:solidFill>
                  <a:srgbClr val="FF0000"/>
                </a:solidFill>
                <a:cs typeface="B Traffic" panose="00000400000000000000" pitchFamily="2" charset="-78"/>
              </a:rPr>
              <a:t> با کد 7-811 الزامیست.</a:t>
            </a:r>
            <a:endParaRPr lang="en-US" sz="1800" b="1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09413"/>
              </p:ext>
            </p:extLst>
          </p:nvPr>
        </p:nvGraphicFramePr>
        <p:xfrm>
          <a:off x="822098" y="1419111"/>
          <a:ext cx="5273902" cy="25035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15600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893833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اصول و مبانی طراحی بناهای بلند مرتبه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727301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معماری زمینه گرا در بافت ها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الزامات هماهنگی، مدیریت و اجرای ساختمان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78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 و معماری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3 به 2 صلاحیت اجرا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به2 صلاحیت اجرا رشته عمران باید از دوره های فوق 4دوره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 3 دوره به صورت انتخابی و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 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کد 818 اجباری می باشد.</a:t>
            </a:r>
            <a:br>
              <a:rPr lang="fa-IR" sz="2000" b="1" dirty="0">
                <a:solidFill>
                  <a:srgbClr val="FF0000"/>
                </a:solidFill>
              </a:rPr>
            </a:br>
            <a:br>
              <a:rPr lang="fa-IR" sz="2000" b="1" dirty="0">
                <a:solidFill>
                  <a:srgbClr val="FF0000"/>
                </a:solidFill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388353"/>
              </p:ext>
            </p:extLst>
          </p:nvPr>
        </p:nvGraphicFramePr>
        <p:xfrm>
          <a:off x="822098" y="1419111"/>
          <a:ext cx="5273902" cy="49472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15600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48540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اجرای ساختمان های فولادی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49132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اجرای ساختمان های بتنی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آشنایی با روش های گودبرداری و اجرای سازه های نگهبان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ساخت، فناوری نوین اجرای ساختمان و جزئیات اجرایی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3298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اجرایی در نماسازی و نازک کاری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23622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آشنایی با شرح وظایف مجری، ضوابط حقوقی مرتبط و قراردادهای ساخت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02249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نظام برنامه ریزی کنترل پروژه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0873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818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2000" b="1" i="0" kern="1200" dirty="0">
                          <a:solidFill>
                            <a:srgbClr val="FF0000"/>
                          </a:solidFill>
                          <a:latin typeface="+mj-lt"/>
                          <a:ea typeface="+mj-ea"/>
                          <a:cs typeface="+mj-cs"/>
                        </a:rPr>
                        <a:t>مقررات و تدابیر فنی سلامت، ایمنی و محیط زیست </a:t>
                      </a:r>
                      <a:r>
                        <a:rPr lang="en-US" sz="2000" b="1" i="0" kern="1200" dirty="0">
                          <a:solidFill>
                            <a:srgbClr val="FF0000"/>
                          </a:solidFill>
                          <a:latin typeface="+mj-lt"/>
                          <a:ea typeface="+mj-ea"/>
                          <a:cs typeface="+mj-cs"/>
                        </a:rPr>
                        <a:t>(HSE)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064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35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509E-FBA2-4BB2-B9BA-815E1C00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9670" y="1139687"/>
            <a:ext cx="4378903" cy="5232477"/>
          </a:xfrm>
        </p:spPr>
        <p:txBody>
          <a:bodyPr/>
          <a:lstStyle/>
          <a:p>
            <a:pPr algn="ctr" rtl="1"/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رشته عمران و معماری</a:t>
            </a:r>
            <a:b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</a:br>
            <a:br>
              <a:rPr lang="fa-IR" sz="3600" dirty="0">
                <a:cs typeface="B Titr" panose="00000700000000000000" pitchFamily="2" charset="-78"/>
              </a:rPr>
            </a:br>
            <a:r>
              <a:rPr lang="fa-IR" sz="3600" dirty="0">
                <a:cs typeface="B Titr" panose="00000700000000000000" pitchFamily="2" charset="-78"/>
              </a:rPr>
              <a:t>دوره های ارتقا پایه 2 به 1 صلاحیت اجرا</a:t>
            </a:r>
            <a:br>
              <a:rPr lang="fa-IR" sz="3600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2000" b="1" dirty="0">
                <a:cs typeface="B Traffic" panose="00000400000000000000" pitchFamily="2" charset="-78"/>
              </a:rPr>
              <a:t>*جهت ارتقاء پایه 3 به2 صلاحیت اجرا رشته عمران باید از دوره های فوق 5دوره گذرانیده شود.</a:t>
            </a:r>
            <a:br>
              <a:rPr lang="fa-IR" sz="2000" b="1" dirty="0">
                <a:cs typeface="B Traffic" panose="00000400000000000000" pitchFamily="2" charset="-78"/>
              </a:rPr>
            </a:b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نکته : 4 دوره به صورت انتخابی و دوره </a:t>
            </a:r>
            <a:r>
              <a:rPr lang="en-US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HSE </a:t>
            </a:r>
            <a:r>
              <a:rPr lang="fa-IR" sz="2000" b="1" dirty="0">
                <a:solidFill>
                  <a:srgbClr val="FF0000"/>
                </a:solidFill>
                <a:cs typeface="B Traffic" panose="00000400000000000000" pitchFamily="2" charset="-78"/>
              </a:rPr>
              <a:t>کد 822 اجباری می باشد. </a:t>
            </a:r>
            <a:endParaRPr lang="en-US" sz="2000" b="1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36941-136F-46B2-A701-11C8CBB6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566982"/>
              </p:ext>
            </p:extLst>
          </p:nvPr>
        </p:nvGraphicFramePr>
        <p:xfrm>
          <a:off x="822098" y="1419111"/>
          <a:ext cx="5273902" cy="49472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864">
                  <a:extLst>
                    <a:ext uri="{9D8B030D-6E8A-4147-A177-3AD203B41FA5}">
                      <a16:colId xmlns:a16="http://schemas.microsoft.com/office/drawing/2014/main" val="1301968089"/>
                    </a:ext>
                  </a:extLst>
                </a:gridCol>
                <a:gridCol w="792815">
                  <a:extLst>
                    <a:ext uri="{9D8B030D-6E8A-4147-A177-3AD203B41FA5}">
                      <a16:colId xmlns:a16="http://schemas.microsoft.com/office/drawing/2014/main" val="686221924"/>
                    </a:ext>
                  </a:extLst>
                </a:gridCol>
                <a:gridCol w="3703223">
                  <a:extLst>
                    <a:ext uri="{9D8B030D-6E8A-4147-A177-3AD203B41FA5}">
                      <a16:colId xmlns:a16="http://schemas.microsoft.com/office/drawing/2014/main" val="1710653828"/>
                    </a:ext>
                  </a:extLst>
                </a:gridCol>
              </a:tblGrid>
              <a:tr h="415600"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کد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ساعت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/>
                        <a:t>نام دوره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69570"/>
                  </a:ext>
                </a:extLst>
              </a:tr>
              <a:tr h="48540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811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اجرای ساختمان های فولادی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25342"/>
                  </a:ext>
                </a:extLst>
              </a:tr>
              <a:tr h="49132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اجرای ساختمان های بتنی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39062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813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آشنایی با روش های گودبرداری و اجرای سازه های نگهبان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234983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 های ساخت، فناوری نوین اجرای ساختمان و جزئیات اجرایی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3298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815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اجرایی در نماسازی و نازک کاری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23622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آشنایی با شرح وظایف مجری، ضوابط حقوقی مرتبط و قراردادهای ساخت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02249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817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24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نظام برنامه ریزی کنترل پروژه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08731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822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cs typeface="B Nazanin" panose="00000400000000000000" pitchFamily="2" charset="-78"/>
                        </a:rPr>
                        <a:t>16</a:t>
                      </a:r>
                      <a:endParaRPr lang="en-US" sz="18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/>
                      <a:r>
                        <a:rPr lang="fa-IR" sz="2000" b="1" i="0" kern="1200" dirty="0">
                          <a:solidFill>
                            <a:srgbClr val="FF0000"/>
                          </a:solidFill>
                          <a:latin typeface="+mj-lt"/>
                          <a:ea typeface="+mj-ea"/>
                          <a:cs typeface="+mj-cs"/>
                        </a:rPr>
                        <a:t>روش ها و تکنیک های اجرای نظام سلامت، ایمنی و محیط زیست</a:t>
                      </a:r>
                      <a:r>
                        <a:rPr lang="en-US" sz="2000" b="1" i="0" kern="1200" dirty="0">
                          <a:solidFill>
                            <a:srgbClr val="FF0000"/>
                          </a:solidFill>
                          <a:latin typeface="+mj-lt"/>
                          <a:ea typeface="+mj-ea"/>
                          <a:cs typeface="+mj-cs"/>
                        </a:rPr>
                        <a:t>(HSE)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064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154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188</TotalTime>
  <Words>2029</Words>
  <Application>Microsoft Office PowerPoint</Application>
  <PresentationFormat>Widescreen</PresentationFormat>
  <Paragraphs>308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 Nazanin</vt:lpstr>
      <vt:lpstr>Calibri</vt:lpstr>
      <vt:lpstr>Century Gothic</vt:lpstr>
      <vt:lpstr>Wingdings 3</vt:lpstr>
      <vt:lpstr>Ion</vt:lpstr>
      <vt:lpstr>دوره های ورود به حرفه صلاحیت اجرا رشته های عمران و معماری  *دوره های ورود به حرفه اجرا، 84 ساعت می باشد که معادل 7 دوره است.  *برای اطلاع از نحوه برگزاری کلاس ها و اطلاع از برنامه زمان بندی دانشگاه ها باید به پورتال آموزش مراجعه نمایید. *لازم به ذکر است گذراندن کلیه ی دوره های جدول فوق برای گرفتن پروانه ی اجرا اجباری می باشد.</vt:lpstr>
      <vt:lpstr>رشته عمران  دوره های ارتقا پایه 3 به 2 صلاحیت نظارت  *جهت ارتقاء پایه 3 به 2 صلاحیت نظارت رشته عمران باید از دوره های فوق 2 دوره گذرانیده شود.  نکنه: درصورت درج صلاحیت اجرا در پروانه اشتغال، گذراندن دوره HSE با کد 7-811 الزامیست. </vt:lpstr>
      <vt:lpstr>رشته عمران  دوره های ارتقا پایه 2 به 1 صلاحیت نظارت  *جهت ارتقاء پایه 2 به 1 صلاحیت نظارت رشته عمران باید از دوره های فوق 3 دوره گذرانیده شود.  نکنه: درصورت درج صلاحیت اجرا در پروانه اشتغال، گذراندن دوره HSE با کد 7-811 الزامیست. </vt:lpstr>
      <vt:lpstr>رشته عمران  دوره های ارتقا پایه 3 به 2 صلاحیت محاسبات  *جهت ارتقاء پایه 3 به 2 صلاحیت محاسبات رشته عمران باید از دوره های فوق 3 دوره گذرانیده شود.  نکنه: درصورت درج صلاحیت اجرا در پروانه اشتغال، گذراندن دوره HSE با کد 7-811 الزامیست. </vt:lpstr>
      <vt:lpstr>رشته عمران  دوره های ارتقا پایه 2 به 1 صلاحیت محاسبات  *جهت ارتقاء پایه 2 به 1 صلاحیت محاسبات رشته عمران باید از دوره های فوق 4 دوره گذرانیده شود.  نکنه: درصورت درج صلاحیت اجرا در پروانه اشتغال، گذراندن دوره HSE با کد 7-811 الزامیست. </vt:lpstr>
      <vt:lpstr>رشته معماری  دوره های ارتقا پایه 3 به 2 صلاحیت نظارت و طراحی  *جهت ارتقاء پایه 3 به 2 صلاحیت نظارت و طراحی رشته معماری باید 3دوره فوق گذرانیده شود.  نکته : در صورتیکه اعتبار سه ساله دوره ها به پایان نرسیده باشد، با یکبار گذرانیدن دوره ها ، می توان از آنها برای ارتقا هر دو صلاحیت طراحی و نظارت استفاده نمود.  نکنه: درصورت درج صلاحیت اجرا در پروانه اشتغال، گذراندن دوره HSE با کد 7-811 الزامیست. </vt:lpstr>
      <vt:lpstr>رشته معماری  دوره های ارتقا پایه 2 به 1 صلاحیت نظارت و طراحی  *جهت ارتقاء پایه 3 به 2 صلاحیت نظارت و طراحی رشته معماری باید 3دوره فوق گذرانیده شود.  نکته : در صورتیکه اعتبار سه ساله دوره ها به پایان نرسیده باشد، با یکبار گذرانیدن دوره ها ، می توان از آنها برای ارتقا هر دو صلاحیت طراحی و نظارت استفاده نمود.  نکنه: درصورت درج صلاحیت اجرا در پروانه اشتغال، گذراندن دوره HSE با کد 7-811 الزامیست.</vt:lpstr>
      <vt:lpstr>رشته عمران و معماری  دوره های ارتقا پایه 3 به 2 صلاحیت اجرا  *جهت ارتقاء پایه 3 به2 صلاحیت اجرا رشته عمران باید از دوره های فوق 4دوره گذرانیده شود. نکته : 3 دوره به صورت انتخابی و دوره HSE کد 818 اجباری می باشد.  </vt:lpstr>
      <vt:lpstr>رشته عمران و معماری  دوره های ارتقا پایه 2 به 1 صلاحیت اجرا  *جهت ارتقاء پایه 3 به2 صلاحیت اجرا رشته عمران باید از دوره های فوق 5دوره گذرانیده شود. نکته : 4 دوره به صورت انتخابی و دوره HSE کد 822 اجباری می باشد. </vt:lpstr>
      <vt:lpstr>رشته شهرسازی  دوره های ارتقا پایه 3 به 2 و 2 به 1 صلاحیت نظارت و طراحی  *جهت ارتقاء پایه 3 به2 صلاحیت نظارت و طراحی رشته شهرسازی باید از دوره های فوق 1 دوره گذرانیده شود.  *جهت ارتقاء پایه 2 به 1 صلاحیت نظارت و طراحی رشته شهرسازی باید از دوره های فوق2دوره گذرانیده شود. نکته : در صورتیکه اعتبار سه ساله دوره ها به پایان نرسیده باشد، با یکبار گذرانیدن دوره ها ، می توان از آنها برای ارتقا هر دو صالحیت طراحی و نظارت استفاده نمود.  </vt:lpstr>
      <vt:lpstr>رشته مکانیک  دوره های ارتقا پایه 3 به 2 صلاحیت نظارت و طراحی  *جهت ارتقاء پایه 3 به 2 صلاحیت نظارت و طراحی رشته مکانیک باید از دوره های فوق 3دوره گذرانیده شود.  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 </vt:lpstr>
      <vt:lpstr>رشته مکانیک  دوره های ارتقا پایه 2 به 1 صلاحیت نظارت و طراحی  *جهت ارتقاء پایه 2 به 1 صلاحیت نظارت و طراحی رشته مکانیک باید از دوره های فوق 4دوره گذرانیده شود.  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 </vt:lpstr>
      <vt:lpstr>رشته برق  دوره های ارتقا پایه 3 به 2 صلاحیت نظارت و طراحی  *جهت ارتقاء پایه 3 به 2 صلاحیت نظارت و طراحی رشته برق باید از دوره های فوق 1دوره گذرانیده شود.  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 </vt:lpstr>
      <vt:lpstr>رشته برق  دوره های ارتقا پایه 2 به 1 صلاحیت نظارت و طراحی  *جهت ارتقاء پایه 2 به 1 صلاحیت نظارت و طراحی رشته برق باید از دوره های فوق 2دوره گذرانیده شود.  نکته :در صورتیکه اعتبار سه ساله دوره ها به پایان نرسیده باشد، با یکبار گذرانیدن دوره ها ، می توان از آنها برای ارتقا هر دو صلاحیت طراحی و نظارت استفاده نمود. </vt:lpstr>
      <vt:lpstr>رشته نقشه برداری  دوره های ارتقا پایه 2 به 1 صلاحیت نظارت و طراحی  *جهت ارتقاء پایه 2 به 1 صلاحیت نظارت و طراحی رشته نقشه برداری باید از دوره های فوق 1 دوره گذرانیده شود.   نکته1 : جهت ارتقا 3 به 2 طراحی و نظارت نقشه برداری نیاز به گذرانیدن دوره نمی باشد.  نکته2 : در صورتیکه اعتبار سه ساله دوره ها به پایان نرسیده باشد، با یکبار گذرانیدن دوره ها ، می توان از آنها برای ارتقا هر دو صالحیت طراحی و نظارت استفاده نمود.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mahdiyeh rookhand</dc:creator>
  <cp:lastModifiedBy>mahdiyeh rookhand</cp:lastModifiedBy>
  <cp:revision>25</cp:revision>
  <dcterms:created xsi:type="dcterms:W3CDTF">2022-11-28T08:08:33Z</dcterms:created>
  <dcterms:modified xsi:type="dcterms:W3CDTF">2023-02-25T10:27:52Z</dcterms:modified>
</cp:coreProperties>
</file>